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1" r:id="rId4"/>
    <p:sldId id="273" r:id="rId5"/>
    <p:sldId id="274" r:id="rId6"/>
    <p:sldId id="280" r:id="rId7"/>
    <p:sldId id="282" r:id="rId8"/>
    <p:sldId id="281" r:id="rId9"/>
    <p:sldId id="306" r:id="rId10"/>
    <p:sldId id="283" r:id="rId11"/>
    <p:sldId id="297" r:id="rId12"/>
    <p:sldId id="298" r:id="rId13"/>
    <p:sldId id="300" r:id="rId14"/>
    <p:sldId id="299" r:id="rId15"/>
    <p:sldId id="301" r:id="rId16"/>
    <p:sldId id="308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1/31/2015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 su antraštėm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 dirty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 dirty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 dirty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radinukai.l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18.xml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slide" Target="slide9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963536" y="1752600"/>
            <a:ext cx="8670275" cy="1828800"/>
          </a:xfrm>
        </p:spPr>
        <p:txBody>
          <a:bodyPr>
            <a:noAutofit/>
          </a:bodyPr>
          <a:lstStyle/>
          <a:p>
            <a:r>
              <a:rPr lang="lt-LT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Pamokos tema: </a:t>
            </a:r>
            <a:r>
              <a:rPr lang="lt-LT" sz="3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Geometrinės figūros: trikampis, kvadratas, stačiakampis, skritulys“.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7623672" y="3832952"/>
            <a:ext cx="4010139" cy="914400"/>
          </a:xfrm>
        </p:spPr>
        <p:txBody>
          <a:bodyPr>
            <a:noAutofit/>
          </a:bodyPr>
          <a:lstStyle/>
          <a:p>
            <a:endParaRPr lang="lt-LT" sz="1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aveikslėlis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145687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Mįslė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65214" y="1752600"/>
            <a:ext cx="4145764" cy="42291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800" dirty="0" smtClean="0"/>
              <a:t>Pristatysiu </a:t>
            </a:r>
            <a:r>
              <a:rPr lang="lt-LT" sz="2800" dirty="0"/>
              <a:t>jį trumpai: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800" dirty="0"/>
              <a:t>Statūs jo visi kampai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800" dirty="0"/>
              <a:t>Ir vienodos </a:t>
            </a:r>
            <a:r>
              <a:rPr lang="lt-LT" sz="2800" dirty="0" smtClean="0"/>
              <a:t>tartum </a:t>
            </a:r>
            <a:r>
              <a:rPr lang="lt-LT" sz="2800" dirty="0"/>
              <a:t>dvynės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800" dirty="0"/>
              <a:t>Visos keturios kraštinės</a:t>
            </a:r>
            <a:r>
              <a:rPr lang="lt-LT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800" dirty="0" smtClean="0"/>
              <a:t>Vaikai mąsto, galvos trata: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800" dirty="0" smtClean="0"/>
              <a:t>„Kas ji toks?“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grpSp>
        <p:nvGrpSpPr>
          <p:cNvPr id="7" name="Grupė 6"/>
          <p:cNvGrpSpPr/>
          <p:nvPr/>
        </p:nvGrpSpPr>
        <p:grpSpPr>
          <a:xfrm>
            <a:off x="5657199" y="1635796"/>
            <a:ext cx="2993127" cy="3591039"/>
            <a:chOff x="5657199" y="1635796"/>
            <a:chExt cx="2993127" cy="3591039"/>
          </a:xfrm>
        </p:grpSpPr>
        <p:sp>
          <p:nvSpPr>
            <p:cNvPr id="5" name="Stačiakampis 4"/>
            <p:cNvSpPr/>
            <p:nvPr/>
          </p:nvSpPr>
          <p:spPr>
            <a:xfrm>
              <a:off x="5875805" y="1635796"/>
              <a:ext cx="2555913" cy="2555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" name="Stačiakampis 5"/>
            <p:cNvSpPr/>
            <p:nvPr/>
          </p:nvSpPr>
          <p:spPr>
            <a:xfrm>
              <a:off x="5657199" y="4303505"/>
              <a:ext cx="29931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lt-LT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Kvadratas</a:t>
              </a:r>
              <a:endParaRPr lang="lt-L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36672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5400" dirty="0" smtClean="0"/>
              <a:t>Suskaičiuokite kvadratus</a:t>
            </a:r>
            <a:endParaRPr lang="lt-LT" sz="5400" dirty="0"/>
          </a:p>
        </p:txBody>
      </p:sp>
      <p:sp>
        <p:nvSpPr>
          <p:cNvPr id="2" name="Stačiakampis 1"/>
          <p:cNvSpPr/>
          <p:nvPr/>
        </p:nvSpPr>
        <p:spPr>
          <a:xfrm>
            <a:off x="4120309" y="2060155"/>
            <a:ext cx="1784732" cy="17847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5905041" y="2060155"/>
            <a:ext cx="1784732" cy="17847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tačiakampis 12"/>
          <p:cNvSpPr/>
          <p:nvPr/>
        </p:nvSpPr>
        <p:spPr>
          <a:xfrm>
            <a:off x="4120309" y="3844887"/>
            <a:ext cx="1784732" cy="17847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/>
          <p:cNvSpPr/>
          <p:nvPr/>
        </p:nvSpPr>
        <p:spPr>
          <a:xfrm>
            <a:off x="5905041" y="3844887"/>
            <a:ext cx="1784732" cy="17847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Stačiakampis 17"/>
          <p:cNvSpPr/>
          <p:nvPr/>
        </p:nvSpPr>
        <p:spPr>
          <a:xfrm>
            <a:off x="1065211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Stačiakampis 18"/>
          <p:cNvSpPr/>
          <p:nvPr/>
        </p:nvSpPr>
        <p:spPr>
          <a:xfrm>
            <a:off x="1065210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tačiakampis 19"/>
          <p:cNvSpPr/>
          <p:nvPr/>
        </p:nvSpPr>
        <p:spPr>
          <a:xfrm>
            <a:off x="4120309" y="2060155"/>
            <a:ext cx="1784732" cy="17847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Stačiakampis 20"/>
          <p:cNvSpPr/>
          <p:nvPr/>
        </p:nvSpPr>
        <p:spPr>
          <a:xfrm>
            <a:off x="5905041" y="2060155"/>
            <a:ext cx="1784732" cy="17847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tačiakampis 21"/>
          <p:cNvSpPr/>
          <p:nvPr/>
        </p:nvSpPr>
        <p:spPr>
          <a:xfrm>
            <a:off x="4120309" y="3844887"/>
            <a:ext cx="1784732" cy="17847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Stačiakampis 22"/>
          <p:cNvSpPr/>
          <p:nvPr/>
        </p:nvSpPr>
        <p:spPr>
          <a:xfrm>
            <a:off x="5905041" y="3844887"/>
            <a:ext cx="1784732" cy="17847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Stačiakampis 23"/>
          <p:cNvSpPr/>
          <p:nvPr/>
        </p:nvSpPr>
        <p:spPr>
          <a:xfrm>
            <a:off x="4078279" y="2060155"/>
            <a:ext cx="3611494" cy="35694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Veiksmo mygtukas: pirmyn arba paskesnis 24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Veiksmo mygtukas: atgal arba ankstesnis 25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013616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Stačiakampis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65214" y="1752600"/>
            <a:ext cx="4751692" cy="4229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t-LT" sz="2800" dirty="0" smtClean="0"/>
              <a:t>Kampai statūs.</a:t>
            </a:r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3686853" y="3294043"/>
            <a:ext cx="4260106" cy="2115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9" name="Grupė 18"/>
          <p:cNvGrpSpPr/>
          <p:nvPr/>
        </p:nvGrpSpPr>
        <p:grpSpPr>
          <a:xfrm>
            <a:off x="3686747" y="3257319"/>
            <a:ext cx="4260212" cy="2151962"/>
            <a:chOff x="3686747" y="3257319"/>
            <a:chExt cx="4260212" cy="2151962"/>
          </a:xfrm>
        </p:grpSpPr>
        <p:grpSp>
          <p:nvGrpSpPr>
            <p:cNvPr id="15" name="Grupė 14"/>
            <p:cNvGrpSpPr/>
            <p:nvPr/>
          </p:nvGrpSpPr>
          <p:grpSpPr>
            <a:xfrm>
              <a:off x="3686748" y="3257319"/>
              <a:ext cx="4260211" cy="756724"/>
              <a:chOff x="3686748" y="3257319"/>
              <a:chExt cx="4260211" cy="756724"/>
            </a:xfrm>
          </p:grpSpPr>
          <p:cxnSp>
            <p:nvCxnSpPr>
              <p:cNvPr id="9" name="Alkūninė jungtis 8"/>
              <p:cNvCxnSpPr/>
              <p:nvPr/>
            </p:nvCxnSpPr>
            <p:spPr>
              <a:xfrm rot="10800000" flipV="1">
                <a:off x="3686748" y="3257319"/>
                <a:ext cx="720000" cy="720000"/>
              </a:xfrm>
              <a:prstGeom prst="bentConnector3">
                <a:avLst>
                  <a:gd name="adj1" fmla="val 97720"/>
                </a:avLst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Alkūninė jungtis 13"/>
              <p:cNvCxnSpPr/>
              <p:nvPr/>
            </p:nvCxnSpPr>
            <p:spPr>
              <a:xfrm rot="16200000" flipV="1">
                <a:off x="7226959" y="3294043"/>
                <a:ext cx="720000" cy="720000"/>
              </a:xfrm>
              <a:prstGeom prst="bentConnector3">
                <a:avLst>
                  <a:gd name="adj1" fmla="val 97720"/>
                </a:avLst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ė 15"/>
            <p:cNvGrpSpPr/>
            <p:nvPr/>
          </p:nvGrpSpPr>
          <p:grpSpPr>
            <a:xfrm flipV="1">
              <a:off x="3686747" y="4652557"/>
              <a:ext cx="4260211" cy="756724"/>
              <a:chOff x="3686748" y="3257319"/>
              <a:chExt cx="4260211" cy="756724"/>
            </a:xfrm>
          </p:grpSpPr>
          <p:cxnSp>
            <p:nvCxnSpPr>
              <p:cNvPr id="17" name="Alkūninė jungtis 16"/>
              <p:cNvCxnSpPr/>
              <p:nvPr/>
            </p:nvCxnSpPr>
            <p:spPr>
              <a:xfrm rot="10800000" flipV="1">
                <a:off x="3686748" y="3257319"/>
                <a:ext cx="720000" cy="720000"/>
              </a:xfrm>
              <a:prstGeom prst="bentConnector3">
                <a:avLst>
                  <a:gd name="adj1" fmla="val 97720"/>
                </a:avLst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Alkūninė jungtis 17"/>
              <p:cNvCxnSpPr/>
              <p:nvPr/>
            </p:nvCxnSpPr>
            <p:spPr>
              <a:xfrm rot="16200000" flipV="1">
                <a:off x="7226959" y="3294043"/>
                <a:ext cx="720000" cy="720000"/>
              </a:xfrm>
              <a:prstGeom prst="bentConnector3">
                <a:avLst>
                  <a:gd name="adj1" fmla="val 97720"/>
                </a:avLst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Veiksmo mygtukas: pirmyn arba paskesnis 11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Veiksmo mygtukas: atgal arba ankstesnis 12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541986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Stačiakampis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65213" y="1752600"/>
            <a:ext cx="8468253" cy="4229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t-LT" sz="2800" dirty="0" smtClean="0"/>
              <a:t>Priešingos kraštinės lygios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3686853" y="3294043"/>
            <a:ext cx="4260106" cy="2115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2" name="Tiesioji jungtis 21"/>
          <p:cNvCxnSpPr/>
          <p:nvPr/>
        </p:nvCxnSpPr>
        <p:spPr>
          <a:xfrm>
            <a:off x="3686853" y="5367457"/>
            <a:ext cx="42601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jungtis 22"/>
          <p:cNvCxnSpPr/>
          <p:nvPr/>
        </p:nvCxnSpPr>
        <p:spPr>
          <a:xfrm>
            <a:off x="3686853" y="3294043"/>
            <a:ext cx="42601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jungtis 23"/>
          <p:cNvCxnSpPr/>
          <p:nvPr/>
        </p:nvCxnSpPr>
        <p:spPr>
          <a:xfrm flipH="1">
            <a:off x="3686853" y="3327468"/>
            <a:ext cx="25094" cy="19981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Tiesioji jungtis 26"/>
          <p:cNvCxnSpPr/>
          <p:nvPr/>
        </p:nvCxnSpPr>
        <p:spPr>
          <a:xfrm flipH="1">
            <a:off x="7917479" y="3326243"/>
            <a:ext cx="25094" cy="19981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eiksmo mygtukas: pirmyn arba paskesnis 8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Veiksmo mygtukas: atgal arba ankstesnis 9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729132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49000" decel="49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ccel="49000" decel="49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accel="49000" decel="49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accel="49000" decel="49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5400" dirty="0" smtClean="0"/>
              <a:t>Suskaičiuokite stačiakampius</a:t>
            </a:r>
            <a:endParaRPr lang="lt-LT" sz="5400" dirty="0"/>
          </a:p>
        </p:txBody>
      </p:sp>
      <p:grpSp>
        <p:nvGrpSpPr>
          <p:cNvPr id="3" name="Grupė 2"/>
          <p:cNvGrpSpPr/>
          <p:nvPr/>
        </p:nvGrpSpPr>
        <p:grpSpPr>
          <a:xfrm>
            <a:off x="621298" y="1524000"/>
            <a:ext cx="8981399" cy="4629940"/>
            <a:chOff x="621298" y="1524000"/>
            <a:chExt cx="8981399" cy="4629940"/>
          </a:xfrm>
        </p:grpSpPr>
        <p:sp>
          <p:nvSpPr>
            <p:cNvPr id="2" name="Stačiakampis 1"/>
            <p:cNvSpPr/>
            <p:nvPr/>
          </p:nvSpPr>
          <p:spPr>
            <a:xfrm rot="16200000">
              <a:off x="-355123" y="2500421"/>
              <a:ext cx="3737574" cy="1784732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Stačiakampis 9"/>
            <p:cNvSpPr/>
            <p:nvPr/>
          </p:nvSpPr>
          <p:spPr>
            <a:xfrm>
              <a:off x="1038998" y="4369208"/>
              <a:ext cx="3764300" cy="1784732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3" name="Stačiakampis 12"/>
            <p:cNvSpPr/>
            <p:nvPr/>
          </p:nvSpPr>
          <p:spPr>
            <a:xfrm rot="5400000">
              <a:off x="5695664" y="1692110"/>
              <a:ext cx="1784732" cy="3569464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4" name="Stačiakampis 13"/>
            <p:cNvSpPr/>
            <p:nvPr/>
          </p:nvSpPr>
          <p:spPr>
            <a:xfrm>
              <a:off x="1038998" y="4369208"/>
              <a:ext cx="1367033" cy="892366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" name="Stačiakampis 7"/>
            <p:cNvSpPr/>
            <p:nvPr/>
          </p:nvSpPr>
          <p:spPr>
            <a:xfrm rot="16200000">
              <a:off x="6841544" y="3065953"/>
              <a:ext cx="3737574" cy="1784732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" name="Stačiakampis 6"/>
            <p:cNvSpPr/>
            <p:nvPr/>
          </p:nvSpPr>
          <p:spPr>
            <a:xfrm>
              <a:off x="7817965" y="2584476"/>
              <a:ext cx="554797" cy="1784732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1" name="Stačiakampis 10"/>
          <p:cNvSpPr/>
          <p:nvPr/>
        </p:nvSpPr>
        <p:spPr>
          <a:xfrm>
            <a:off x="2607096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2607096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2607096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2607095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2607094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Stačiakampis 17"/>
          <p:cNvSpPr/>
          <p:nvPr/>
        </p:nvSpPr>
        <p:spPr>
          <a:xfrm>
            <a:off x="2671833" y="2303137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tačiakampis 19"/>
          <p:cNvSpPr/>
          <p:nvPr/>
        </p:nvSpPr>
        <p:spPr>
          <a:xfrm rot="16200000">
            <a:off x="-355123" y="2500421"/>
            <a:ext cx="3737574" cy="17847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Stačiakampis 20"/>
          <p:cNvSpPr/>
          <p:nvPr/>
        </p:nvSpPr>
        <p:spPr>
          <a:xfrm>
            <a:off x="1038998" y="4369208"/>
            <a:ext cx="3764300" cy="17847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tačiakampis 21"/>
          <p:cNvSpPr/>
          <p:nvPr/>
        </p:nvSpPr>
        <p:spPr>
          <a:xfrm rot="5400000">
            <a:off x="5695664" y="1692110"/>
            <a:ext cx="1784732" cy="356946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Stačiakampis 22"/>
          <p:cNvSpPr/>
          <p:nvPr/>
        </p:nvSpPr>
        <p:spPr>
          <a:xfrm>
            <a:off x="1038998" y="4369208"/>
            <a:ext cx="1367033" cy="8923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Stačiakampis 23"/>
          <p:cNvSpPr/>
          <p:nvPr/>
        </p:nvSpPr>
        <p:spPr>
          <a:xfrm rot="16200000">
            <a:off x="6841544" y="3065953"/>
            <a:ext cx="3737574" cy="17847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Stačiakampis 24"/>
          <p:cNvSpPr/>
          <p:nvPr/>
        </p:nvSpPr>
        <p:spPr>
          <a:xfrm>
            <a:off x="7817965" y="2584476"/>
            <a:ext cx="554797" cy="17847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Veiksmo mygtukas: namai 25">
            <a:hlinkClick r:id="rId2" action="ppaction://hlinksldjump" highlightClick="1"/>
          </p:cNvPr>
          <p:cNvSpPr/>
          <p:nvPr/>
        </p:nvSpPr>
        <p:spPr>
          <a:xfrm>
            <a:off x="6130830" y="5827106"/>
            <a:ext cx="914400" cy="884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Veiksmo mygtukas: atgal arba ankstesnis 26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983157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Kiti</a:t>
            </a:r>
            <a:r>
              <a:rPr lang="en-US" sz="5400" dirty="0" smtClean="0"/>
              <a:t> </a:t>
            </a:r>
            <a:r>
              <a:rPr lang="en-US" sz="5400" dirty="0" err="1" smtClean="0"/>
              <a:t>keturkampiai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Content Placeholder 3" descr="300px-Staciojtrape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903" y="1514246"/>
            <a:ext cx="4505497" cy="2342859"/>
          </a:xfrm>
        </p:spPr>
      </p:pic>
      <p:pic>
        <p:nvPicPr>
          <p:cNvPr id="5" name="Picture 4" descr="300px-Trapeclygia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3176" y="1596044"/>
            <a:ext cx="4859748" cy="2527069"/>
          </a:xfrm>
          <a:prstGeom prst="rect">
            <a:avLst/>
          </a:prstGeom>
        </p:spPr>
      </p:pic>
      <p:pic>
        <p:nvPicPr>
          <p:cNvPr id="6" name="Picture 5" descr="images.jpg25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0196" y="3994920"/>
            <a:ext cx="4688380" cy="2405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Skritulių kaimas </a:t>
            </a:r>
            <a:endParaRPr lang="lt-LT" sz="6600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878945" y="2137833"/>
            <a:ext cx="10058400" cy="2789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4800" b="1" dirty="0" smtClean="0"/>
              <a:t>Skritulys:</a:t>
            </a:r>
          </a:p>
          <a:p>
            <a:r>
              <a:rPr lang="lt-LT" sz="4000" dirty="0" smtClean="0"/>
              <a:t>apvalus,</a:t>
            </a:r>
          </a:p>
          <a:p>
            <a:r>
              <a:rPr lang="lt-LT" sz="4000" dirty="0" smtClean="0"/>
              <a:t>plokščias,</a:t>
            </a:r>
          </a:p>
          <a:p>
            <a:r>
              <a:rPr lang="lt-LT" sz="4000" dirty="0" smtClean="0"/>
              <a:t>pilnaviduris.</a:t>
            </a:r>
            <a:endParaRPr lang="lt-LT" sz="4000" dirty="0"/>
          </a:p>
        </p:txBody>
      </p:sp>
      <p:sp>
        <p:nvSpPr>
          <p:cNvPr id="2" name="Ovalas 1"/>
          <p:cNvSpPr/>
          <p:nvPr/>
        </p:nvSpPr>
        <p:spPr>
          <a:xfrm>
            <a:off x="4807479" y="2779183"/>
            <a:ext cx="3302000" cy="3302000"/>
          </a:xfrm>
          <a:prstGeom prst="ellips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46" y="103717"/>
            <a:ext cx="1727200" cy="1727200"/>
          </a:xfrm>
          <a:prstGeom prst="rect">
            <a:avLst/>
          </a:prstGeom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405536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Suskaičiuok skritulius </a:t>
            </a:r>
            <a:endParaRPr lang="lt-LT" sz="6600" dirty="0"/>
          </a:p>
        </p:txBody>
      </p:sp>
      <p:sp>
        <p:nvSpPr>
          <p:cNvPr id="2" name="Ovalas 1"/>
          <p:cNvSpPr/>
          <p:nvPr/>
        </p:nvSpPr>
        <p:spPr>
          <a:xfrm>
            <a:off x="2739054" y="3793065"/>
            <a:ext cx="1908000" cy="1908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/>
          <p:cNvSpPr/>
          <p:nvPr/>
        </p:nvSpPr>
        <p:spPr>
          <a:xfrm>
            <a:off x="1627463" y="4366456"/>
            <a:ext cx="1908000" cy="19080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1042126" y="1968559"/>
            <a:ext cx="1908000" cy="1908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5328666" y="4935318"/>
            <a:ext cx="765747" cy="76574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as 10"/>
          <p:cNvSpPr/>
          <p:nvPr/>
        </p:nvSpPr>
        <p:spPr>
          <a:xfrm>
            <a:off x="7242421" y="4237623"/>
            <a:ext cx="1908000" cy="19080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as 11"/>
          <p:cNvSpPr/>
          <p:nvPr/>
        </p:nvSpPr>
        <p:spPr>
          <a:xfrm>
            <a:off x="7418325" y="1714485"/>
            <a:ext cx="2332653" cy="2332653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4326425" y="2023012"/>
            <a:ext cx="1715601" cy="1715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as 12"/>
          <p:cNvSpPr/>
          <p:nvPr/>
        </p:nvSpPr>
        <p:spPr>
          <a:xfrm>
            <a:off x="7949651" y="2245811"/>
            <a:ext cx="1270000" cy="127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Veiksmo mygtukas: namai 13">
            <a:hlinkClick r:id="rId2" action="ppaction://hlinksldjump" highlightClick="1"/>
          </p:cNvPr>
          <p:cNvSpPr/>
          <p:nvPr/>
        </p:nvSpPr>
        <p:spPr>
          <a:xfrm>
            <a:off x="6130830" y="5827106"/>
            <a:ext cx="914400" cy="884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790452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Įsivertink, ko išmokai</a:t>
            </a:r>
            <a:endParaRPr lang="lt-LT" sz="6600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608012" y="1524000"/>
            <a:ext cx="10058400" cy="87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dirty="0" smtClean="0"/>
              <a:t>Kokia geometrinė figūra yra šis daiktas?</a:t>
            </a:r>
            <a:endParaRPr lang="lt-LT" sz="40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" y="2266443"/>
            <a:ext cx="2931120" cy="204232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59" y="4460427"/>
            <a:ext cx="1609487" cy="1609487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6" y="2327495"/>
            <a:ext cx="2028942" cy="181623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67" y="2507614"/>
            <a:ext cx="2010833" cy="1845498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94" y="3453132"/>
            <a:ext cx="1891771" cy="189177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64" y="4417857"/>
            <a:ext cx="2021039" cy="1936171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643">
            <a:off x="9522086" y="1030111"/>
            <a:ext cx="1686771" cy="259503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33" y="4460427"/>
            <a:ext cx="1935769" cy="1893601"/>
          </a:xfrm>
          <a:prstGeom prst="rect">
            <a:avLst/>
          </a:prstGeom>
        </p:spPr>
      </p:pic>
      <p:sp>
        <p:nvSpPr>
          <p:cNvPr id="14" name="Veiksmo mygtukas: pirmyn arba paskesnis 13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01785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22" y="3738247"/>
            <a:ext cx="2561859" cy="256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40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16" y="3206786"/>
            <a:ext cx="2760797" cy="362477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37"/>
          <a:stretch/>
        </p:blipFill>
        <p:spPr>
          <a:xfrm>
            <a:off x="5111299" y="4256145"/>
            <a:ext cx="1905000" cy="192504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2" y="806906"/>
            <a:ext cx="2850080" cy="2850080"/>
          </a:xfrm>
          <a:prstGeom prst="rect">
            <a:avLst/>
          </a:prstGeom>
        </p:spPr>
      </p:pic>
      <p:sp>
        <p:nvSpPr>
          <p:cNvPr id="12" name="Ovalinis paaiškinimas 11"/>
          <p:cNvSpPr/>
          <p:nvPr/>
        </p:nvSpPr>
        <p:spPr>
          <a:xfrm>
            <a:off x="2752207" y="514470"/>
            <a:ext cx="6135151" cy="1552618"/>
          </a:xfrm>
          <a:prstGeom prst="wedgeEllipseCallout">
            <a:avLst>
              <a:gd name="adj1" fmla="val -58370"/>
              <a:gd name="adj2" fmla="val 660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/>
              <a:t>Puikiai padirbėjote!</a:t>
            </a:r>
          </a:p>
        </p:txBody>
      </p:sp>
      <p:sp>
        <p:nvSpPr>
          <p:cNvPr id="14" name="Ovalinis paaiškinimas 13"/>
          <p:cNvSpPr/>
          <p:nvPr/>
        </p:nvSpPr>
        <p:spPr>
          <a:xfrm>
            <a:off x="2967622" y="2801042"/>
            <a:ext cx="4507181" cy="734713"/>
          </a:xfrm>
          <a:prstGeom prst="wedgeEllipseCallout">
            <a:avLst>
              <a:gd name="adj1" fmla="val 39060"/>
              <a:gd name="adj2" fmla="val 106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Iki pasimatymo!</a:t>
            </a:r>
          </a:p>
        </p:txBody>
      </p:sp>
    </p:spTree>
    <p:extLst>
      <p:ext uri="{BB962C8B-B14F-4D97-AF65-F5344CB8AC3E}">
        <p14:creationId xmlns="" xmlns:p14="http://schemas.microsoft.com/office/powerpoint/2010/main" val="107553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Pamokos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uždavinys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Remiantis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žodiniu mokytojos aiškinimu ir demonstravimu, mokinių patirtimi ir praktiniu bandymu, išmoks pažinti keturias geometrines figūras.</a:t>
            </a:r>
          </a:p>
          <a:p>
            <a:endParaRPr lang="lt-LT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Veiksmo mygtukas: atgal arba ankstesnis 1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708758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3422904" y="5391912"/>
            <a:ext cx="94488" cy="57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lt" sz="900">
                <a:latin typeface="CordiaUPC"/>
              </a:rPr>
              <a:t>V</a:t>
            </a:r>
          </a:p>
        </p:txBody>
      </p:sp>
      <p:sp>
        <p:nvSpPr>
          <p:cNvPr id="15" name="Pavadinima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Diskusija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Ko </a:t>
            </a:r>
            <a:r>
              <a:rPr lang="lt-LT" sz="4000" dirty="0"/>
              <a:t>mokysimės pamokoje</a:t>
            </a:r>
            <a:r>
              <a:rPr lang="lt-LT" sz="4000" dirty="0" smtClean="0"/>
              <a:t>?</a:t>
            </a:r>
          </a:p>
          <a:p>
            <a:r>
              <a:rPr lang="lt-LT" sz="4000" dirty="0" smtClean="0"/>
              <a:t>Už ką būsite vertinami</a:t>
            </a:r>
            <a:r>
              <a:rPr lang="lt-LT" sz="4000" dirty="0" smtClean="0"/>
              <a:t>?</a:t>
            </a:r>
            <a:endParaRPr lang="lt-LT" sz="4000" dirty="0" smtClean="0"/>
          </a:p>
        </p:txBody>
      </p:sp>
      <p:sp>
        <p:nvSpPr>
          <p:cNvPr id="5" name="Veiksmo mygtukas: pirmyn arba paskesnis 4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Veiksmo mygtukas: atgal arba ankstesnis 5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048398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218546" y="304800"/>
            <a:ext cx="10058402" cy="1219200"/>
          </a:xfrm>
        </p:spPr>
        <p:txBody>
          <a:bodyPr>
            <a:normAutofit/>
          </a:bodyPr>
          <a:lstStyle/>
          <a:p>
            <a:r>
              <a:rPr lang="lt-LT" sz="4800" dirty="0" smtClean="0"/>
              <a:t>Kelionė po geometrinių figūrų šalį</a:t>
            </a:r>
            <a:endParaRPr lang="lt-LT" sz="4800" dirty="0"/>
          </a:p>
        </p:txBody>
      </p:sp>
      <p:pic>
        <p:nvPicPr>
          <p:cNvPr id="8" name="Turinio vietos rezervavimo ženklas 7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061"/>
            <a:ext cx="2561859" cy="256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8546" y="1524000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 smtClean="0"/>
              <a:t>Pasirinkime kelionės maršrutą</a:t>
            </a:r>
            <a:endParaRPr lang="lt-LT" sz="3600" dirty="0"/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218546" y="4928920"/>
            <a:ext cx="2233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 smtClean="0"/>
              <a:t>Trikampių </a:t>
            </a:r>
          </a:p>
          <a:p>
            <a:pPr algn="ctr"/>
            <a:r>
              <a:rPr lang="lt-LT" sz="3600" dirty="0" smtClean="0"/>
              <a:t>miestelis</a:t>
            </a:r>
            <a:endParaRPr lang="lt-LT" sz="3600" dirty="0"/>
          </a:p>
        </p:txBody>
      </p:sp>
      <p:pic>
        <p:nvPicPr>
          <p:cNvPr id="5" name="Paveikslėlis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40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50" y="2246467"/>
            <a:ext cx="2760797" cy="3624779"/>
          </a:xfrm>
          <a:prstGeom prst="rect">
            <a:avLst/>
          </a:prstGeom>
        </p:spPr>
      </p:pic>
      <p:pic>
        <p:nvPicPr>
          <p:cNvPr id="11" name="Paveikslėlis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37"/>
          <a:stretch/>
        </p:blipFill>
        <p:spPr>
          <a:xfrm>
            <a:off x="3538754" y="3647990"/>
            <a:ext cx="1905000" cy="1925045"/>
          </a:xfrm>
          <a:prstGeom prst="rect">
            <a:avLst/>
          </a:prstGeom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169309" y="5606926"/>
            <a:ext cx="454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Keturkampių miestas</a:t>
            </a:r>
            <a:endParaRPr lang="lt-LT" sz="3600" dirty="0"/>
          </a:p>
        </p:txBody>
      </p:sp>
      <p:pic>
        <p:nvPicPr>
          <p:cNvPr id="9" name="Paveikslėlis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74" y="821427"/>
            <a:ext cx="2850080" cy="2850080"/>
          </a:xfrm>
          <a:prstGeom prst="rect">
            <a:avLst/>
          </a:prstGeom>
        </p:spPr>
      </p:pic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8516974" y="3541803"/>
            <a:ext cx="333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Skritulių kaimas</a:t>
            </a:r>
            <a:endParaRPr lang="lt-LT" sz="3600" dirty="0"/>
          </a:p>
        </p:txBody>
      </p:sp>
      <p:sp>
        <p:nvSpPr>
          <p:cNvPr id="19" name="Stačiakampis 18">
            <a:hlinkClick r:id="rId11" action="ppaction://hlinksldjump"/>
          </p:cNvPr>
          <p:cNvSpPr/>
          <p:nvPr/>
        </p:nvSpPr>
        <p:spPr>
          <a:xfrm>
            <a:off x="8743515" y="5335367"/>
            <a:ext cx="3066865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Įsivertinimas</a:t>
            </a:r>
            <a:endParaRPr lang="lt-LT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Ševronas 1"/>
          <p:cNvSpPr/>
          <p:nvPr/>
        </p:nvSpPr>
        <p:spPr>
          <a:xfrm>
            <a:off x="2553828" y="4113766"/>
            <a:ext cx="717651" cy="149316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5" name="Ševronas 14"/>
          <p:cNvSpPr/>
          <p:nvPr/>
        </p:nvSpPr>
        <p:spPr>
          <a:xfrm rot="20328617">
            <a:off x="7800185" y="3401751"/>
            <a:ext cx="717651" cy="149316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6" name="Ševronas 15"/>
          <p:cNvSpPr/>
          <p:nvPr/>
        </p:nvSpPr>
        <p:spPr>
          <a:xfrm rot="5400000">
            <a:off x="9830722" y="4015171"/>
            <a:ext cx="717651" cy="149316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629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vadinimas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Trikampių miestelis</a:t>
            </a:r>
            <a:endParaRPr lang="lt-LT" sz="6600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lt-LT" sz="3200" dirty="0"/>
              <a:t>Žiūrėk, koks aš, koks jis,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/>
              <a:t>Visus mus apžiūrėk.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/>
              <a:t>Mes visko turime po tris,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/>
              <a:t>Tu imk ir patikėk.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/>
              <a:t>Čia trys kraštinės ir </a:t>
            </a:r>
            <a:r>
              <a:rPr lang="lt-LT" sz="3200" dirty="0" smtClean="0"/>
              <a:t>kampai, </a:t>
            </a:r>
            <a:r>
              <a:rPr lang="lt-LT" sz="3200" dirty="0"/>
              <a:t>ir trejetas </a:t>
            </a:r>
            <a:r>
              <a:rPr lang="lt-LT" sz="3200" dirty="0" smtClean="0"/>
              <a:t>viršūnių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 smtClean="0"/>
              <a:t>Ir </a:t>
            </a:r>
            <a:r>
              <a:rPr lang="lt-LT" sz="3200" dirty="0"/>
              <a:t>netgi trigubi darbai nebaisūs </a:t>
            </a:r>
            <a:r>
              <a:rPr lang="lt-LT" sz="3200" dirty="0" smtClean="0"/>
              <a:t>mums galiūnams</a:t>
            </a:r>
            <a:r>
              <a:rPr lang="lt-LT" sz="3200" dirty="0"/>
              <a:t>! </a:t>
            </a:r>
            <a:endParaRPr lang="lt-LT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 smtClean="0"/>
              <a:t>Visi </a:t>
            </a:r>
            <a:r>
              <a:rPr lang="lt-LT" sz="3200" dirty="0"/>
              <a:t>mes esame draugai, ištikimi be galo. </a:t>
            </a:r>
            <a:endParaRPr lang="lt-LT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lt-LT" sz="3200" dirty="0" smtClean="0"/>
              <a:t>Mes </a:t>
            </a:r>
            <a:r>
              <a:rPr lang="lt-LT" sz="3200" dirty="0"/>
              <a:t>trikampių šeima ir tai žinot visi privalo.</a:t>
            </a:r>
          </a:p>
          <a:p>
            <a:endParaRPr lang="lt-LT" dirty="0"/>
          </a:p>
        </p:txBody>
      </p:sp>
      <p:pic>
        <p:nvPicPr>
          <p:cNvPr id="18" name="Turinio vietos rezervavimo ženkla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7" y="1078129"/>
            <a:ext cx="2410543" cy="2410543"/>
          </a:xfrm>
          <a:prstGeom prst="rect">
            <a:avLst/>
          </a:prstGeom>
        </p:spPr>
      </p:pic>
      <p:pic>
        <p:nvPicPr>
          <p:cNvPr id="19" name="Turinio vietos rezervavimo ženkla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6" y="1311007"/>
            <a:ext cx="2177665" cy="2177665"/>
          </a:xfrm>
          <a:prstGeom prst="rect">
            <a:avLst/>
          </a:prstGeom>
        </p:spPr>
      </p:pic>
      <p:pic>
        <p:nvPicPr>
          <p:cNvPr id="20" name="Turinio vietos rezervavimo ženkla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94" y="1523999"/>
            <a:ext cx="1964673" cy="1964673"/>
          </a:xfrm>
          <a:prstGeom prst="rect">
            <a:avLst/>
          </a:prstGeom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Veiksmo mygtukas: atgal arba ankstesnis 7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015819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Trikampis </a:t>
            </a:r>
            <a:endParaRPr lang="lt-LT" sz="6600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Trys kraštinės</a:t>
            </a:r>
          </a:p>
          <a:p>
            <a:r>
              <a:rPr lang="lt-LT" sz="4000" dirty="0" smtClean="0"/>
              <a:t>Trys kampai</a:t>
            </a:r>
            <a:endParaRPr lang="lt-LT" sz="4000" dirty="0"/>
          </a:p>
        </p:txBody>
      </p:sp>
      <p:sp>
        <p:nvSpPr>
          <p:cNvPr id="7" name="Lygiašonis trikampis 6"/>
          <p:cNvSpPr/>
          <p:nvPr/>
        </p:nvSpPr>
        <p:spPr>
          <a:xfrm>
            <a:off x="4943150" y="1232742"/>
            <a:ext cx="2302525" cy="188388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tusis trikampis 7"/>
          <p:cNvSpPr/>
          <p:nvPr/>
        </p:nvSpPr>
        <p:spPr>
          <a:xfrm>
            <a:off x="1560579" y="3867150"/>
            <a:ext cx="5321146" cy="1839816"/>
          </a:xfrm>
          <a:custGeom>
            <a:avLst/>
            <a:gdLst>
              <a:gd name="connsiteX0" fmla="*/ 0 w 2622014"/>
              <a:gd name="connsiteY0" fmla="*/ 947449 h 947449"/>
              <a:gd name="connsiteX1" fmla="*/ 0 w 2622014"/>
              <a:gd name="connsiteY1" fmla="*/ 0 h 947449"/>
              <a:gd name="connsiteX2" fmla="*/ 2622014 w 2622014"/>
              <a:gd name="connsiteY2" fmla="*/ 947449 h 947449"/>
              <a:gd name="connsiteX3" fmla="*/ 0 w 2622014"/>
              <a:gd name="connsiteY3" fmla="*/ 947449 h 947449"/>
              <a:gd name="connsiteX0" fmla="*/ 683045 w 3305059"/>
              <a:gd name="connsiteY0" fmla="*/ 1222871 h 1222871"/>
              <a:gd name="connsiteX1" fmla="*/ 0 w 3305059"/>
              <a:gd name="connsiteY1" fmla="*/ 0 h 1222871"/>
              <a:gd name="connsiteX2" fmla="*/ 3305059 w 3305059"/>
              <a:gd name="connsiteY2" fmla="*/ 1222871 h 1222871"/>
              <a:gd name="connsiteX3" fmla="*/ 683045 w 3305059"/>
              <a:gd name="connsiteY3" fmla="*/ 1222871 h 1222871"/>
              <a:gd name="connsiteX0" fmla="*/ 1597445 w 3305059"/>
              <a:gd name="connsiteY0" fmla="*/ 1839816 h 1839816"/>
              <a:gd name="connsiteX1" fmla="*/ 0 w 3305059"/>
              <a:gd name="connsiteY1" fmla="*/ 0 h 1839816"/>
              <a:gd name="connsiteX2" fmla="*/ 3305059 w 3305059"/>
              <a:gd name="connsiteY2" fmla="*/ 1222871 h 1839816"/>
              <a:gd name="connsiteX3" fmla="*/ 1597445 w 3305059"/>
              <a:gd name="connsiteY3" fmla="*/ 1839816 h 1839816"/>
              <a:gd name="connsiteX0" fmla="*/ 1597445 w 5321146"/>
              <a:gd name="connsiteY0" fmla="*/ 1839816 h 1839816"/>
              <a:gd name="connsiteX1" fmla="*/ 0 w 5321146"/>
              <a:gd name="connsiteY1" fmla="*/ 0 h 1839816"/>
              <a:gd name="connsiteX2" fmla="*/ 5321146 w 5321146"/>
              <a:gd name="connsiteY2" fmla="*/ 308471 h 1839816"/>
              <a:gd name="connsiteX3" fmla="*/ 1597445 w 5321146"/>
              <a:gd name="connsiteY3" fmla="*/ 1839816 h 183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1146" h="1839816">
                <a:moveTo>
                  <a:pt x="1597445" y="1839816"/>
                </a:moveTo>
                <a:lnTo>
                  <a:pt x="0" y="0"/>
                </a:lnTo>
                <a:lnTo>
                  <a:pt x="5321146" y="308471"/>
                </a:lnTo>
                <a:lnTo>
                  <a:pt x="1597445" y="183981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/>
          <p:cNvSpPr/>
          <p:nvPr/>
        </p:nvSpPr>
        <p:spPr>
          <a:xfrm rot="4216964">
            <a:off x="6808892" y="1991061"/>
            <a:ext cx="3830026" cy="1883884"/>
          </a:xfrm>
          <a:prstGeom prst="triangle">
            <a:avLst>
              <a:gd name="adj" fmla="val 197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Veiksmo mygtukas: pirmyn arba paskesnis 9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Veiksmo mygtukas: atgal arba ankstesnis 10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55017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Suskaičiuokite trikampius</a:t>
            </a:r>
            <a:endParaRPr lang="lt-LT" sz="4400" dirty="0"/>
          </a:p>
        </p:txBody>
      </p:sp>
      <p:sp>
        <p:nvSpPr>
          <p:cNvPr id="7" name="Lygiašonis trikampis 6"/>
          <p:cNvSpPr/>
          <p:nvPr/>
        </p:nvSpPr>
        <p:spPr>
          <a:xfrm>
            <a:off x="4487332" y="3577013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Lygiašonis trikampis 7"/>
          <p:cNvSpPr/>
          <p:nvPr/>
        </p:nvSpPr>
        <p:spPr>
          <a:xfrm>
            <a:off x="5820373" y="3577013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/>
          <p:cNvSpPr/>
          <p:nvPr/>
        </p:nvSpPr>
        <p:spPr>
          <a:xfrm>
            <a:off x="5153852" y="2332107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Veiksmo mygtukas: pirmyn arba paskesnis 5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Veiksmo mygtukas: atgal arba ankstesnis 9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268721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Suskaičiuokite trikampius</a:t>
            </a:r>
            <a:endParaRPr lang="lt-LT" sz="4400" dirty="0"/>
          </a:p>
        </p:txBody>
      </p:sp>
      <p:sp>
        <p:nvSpPr>
          <p:cNvPr id="7" name="Lygiašonis trikampis 6"/>
          <p:cNvSpPr/>
          <p:nvPr/>
        </p:nvSpPr>
        <p:spPr>
          <a:xfrm>
            <a:off x="4487332" y="3577013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Lygiašonis trikampis 7"/>
          <p:cNvSpPr/>
          <p:nvPr/>
        </p:nvSpPr>
        <p:spPr>
          <a:xfrm>
            <a:off x="5820373" y="3577013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/>
          <p:cNvSpPr/>
          <p:nvPr/>
        </p:nvSpPr>
        <p:spPr>
          <a:xfrm>
            <a:off x="5153852" y="2332107"/>
            <a:ext cx="1333041" cy="1244906"/>
          </a:xfrm>
          <a:prstGeom prst="triangl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Lygiašonis trikampis 5"/>
          <p:cNvSpPr/>
          <p:nvPr/>
        </p:nvSpPr>
        <p:spPr>
          <a:xfrm>
            <a:off x="5153851" y="2332107"/>
            <a:ext cx="1333041" cy="1244906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Lygiašonis trikampis 9"/>
          <p:cNvSpPr/>
          <p:nvPr/>
        </p:nvSpPr>
        <p:spPr>
          <a:xfrm>
            <a:off x="5820372" y="3577013"/>
            <a:ext cx="1333041" cy="1244906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Lygiašonis trikampis 10"/>
          <p:cNvSpPr/>
          <p:nvPr/>
        </p:nvSpPr>
        <p:spPr>
          <a:xfrm>
            <a:off x="4487329" y="3577013"/>
            <a:ext cx="1333041" cy="1244906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Lygiašonis trikampis 11"/>
          <p:cNvSpPr/>
          <p:nvPr/>
        </p:nvSpPr>
        <p:spPr>
          <a:xfrm rot="10800000">
            <a:off x="5153849" y="3577013"/>
            <a:ext cx="1333041" cy="1244906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Lygiašonis trikampis 12"/>
          <p:cNvSpPr/>
          <p:nvPr/>
        </p:nvSpPr>
        <p:spPr>
          <a:xfrm>
            <a:off x="4487329" y="2332107"/>
            <a:ext cx="2666088" cy="2489812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Stačiakampis 1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1065212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1065211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1065210" y="1907040"/>
            <a:ext cx="1930400" cy="128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Veiksmo mygtukas: namai 18">
            <a:hlinkClick r:id="rId2" action="ppaction://hlinksldjump" highlightClick="1"/>
          </p:cNvPr>
          <p:cNvSpPr/>
          <p:nvPr/>
        </p:nvSpPr>
        <p:spPr>
          <a:xfrm>
            <a:off x="6130830" y="5827106"/>
            <a:ext cx="914400" cy="884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Veiksmo mygtukas: atgal arba ankstesnis 17">
            <a:hlinkClick r:id="" action="ppaction://hlinkshowjump?jump=previousslide" highlightClick="1"/>
          </p:cNvPr>
          <p:cNvSpPr/>
          <p:nvPr/>
        </p:nvSpPr>
        <p:spPr>
          <a:xfrm>
            <a:off x="8262650" y="5805889"/>
            <a:ext cx="947451" cy="627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502564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600" dirty="0" smtClean="0"/>
              <a:t>Keturkampių miestas</a:t>
            </a:r>
            <a:endParaRPr lang="lt-LT" sz="6600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Kvadrato aikštė</a:t>
            </a:r>
            <a:endParaRPr lang="lt-LT" sz="3600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sz="3600" dirty="0" smtClean="0"/>
              <a:t>Stačiakampių gatvė </a:t>
            </a:r>
            <a:endParaRPr lang="lt-LT" sz="3600" dirty="0"/>
          </a:p>
          <a:p>
            <a:endParaRPr lang="lt-LT" dirty="0"/>
          </a:p>
        </p:txBody>
      </p:sp>
      <p:sp>
        <p:nvSpPr>
          <p:cNvPr id="11" name="Stačiakampis 10"/>
          <p:cNvSpPr/>
          <p:nvPr/>
        </p:nvSpPr>
        <p:spPr>
          <a:xfrm>
            <a:off x="1839814" y="3249976"/>
            <a:ext cx="2016087" cy="2016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 11"/>
          <p:cNvSpPr/>
          <p:nvPr/>
        </p:nvSpPr>
        <p:spPr>
          <a:xfrm>
            <a:off x="6696419" y="3260993"/>
            <a:ext cx="3582319" cy="2016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40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26" y="138293"/>
            <a:ext cx="1445060" cy="1536519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37"/>
          <a:stretch/>
        </p:blipFill>
        <p:spPr>
          <a:xfrm>
            <a:off x="165860" y="459992"/>
            <a:ext cx="899352" cy="908815"/>
          </a:xfrm>
          <a:prstGeom prst="rect">
            <a:avLst/>
          </a:prstGeom>
        </p:spPr>
      </p:pic>
      <p:sp>
        <p:nvSpPr>
          <p:cNvPr id="15" name="Veiksmo mygtukas: pirmyn arba paskesnis 14">
            <a:hlinkClick r:id="" action="ppaction://hlinkshowjump?jump=nextslide" highlightClick="1"/>
          </p:cNvPr>
          <p:cNvSpPr/>
          <p:nvPr/>
        </p:nvSpPr>
        <p:spPr>
          <a:xfrm>
            <a:off x="9309253" y="5805889"/>
            <a:ext cx="947451" cy="6279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29146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Pasirinktinis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B29D5991-7AF8-4F3F-8D98-4AF37A2C225B}" vid="{0A56AFEA-E4A6-44EB-85AF-3F203D4826C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Custom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Nature Illustration 16x9</vt:lpstr>
      <vt:lpstr>Pamokos tema:  „Geometrinės figūros: trikampis, kvadratas, stačiakampis, skritulys“.</vt:lpstr>
      <vt:lpstr>Pamokos uždavinys</vt:lpstr>
      <vt:lpstr>Diskusija</vt:lpstr>
      <vt:lpstr>Kelionė po geometrinių figūrų šalį</vt:lpstr>
      <vt:lpstr>Trikampių miestelis</vt:lpstr>
      <vt:lpstr>Trikampis </vt:lpstr>
      <vt:lpstr>Suskaičiuokite trikampius</vt:lpstr>
      <vt:lpstr>Suskaičiuokite trikampius</vt:lpstr>
      <vt:lpstr>Keturkampių miestas</vt:lpstr>
      <vt:lpstr>Mįslė</vt:lpstr>
      <vt:lpstr>Suskaičiuokite kvadratus</vt:lpstr>
      <vt:lpstr>Stačiakampis</vt:lpstr>
      <vt:lpstr>Stačiakampis</vt:lpstr>
      <vt:lpstr>Suskaičiuokite stačiakampius</vt:lpstr>
      <vt:lpstr>Kiti keturkampiai </vt:lpstr>
      <vt:lpstr>Skritulių kaimas </vt:lpstr>
      <vt:lpstr>Suskaičiuok skritulius </vt:lpstr>
      <vt:lpstr>Įsivertink, ko išmokai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2013-04-28T08:11:30Z</dcterms:created>
  <dcterms:modified xsi:type="dcterms:W3CDTF">2015-01-31T17:54:28Z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